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5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6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9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5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6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6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3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5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1A64-5307-42E6-ACCB-3714586424D3}" type="datetimeFigureOut">
              <a:rPr lang="en-GB" smtClean="0"/>
              <a:t>21/01/2016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B4522-B7AB-46EE-820B-9492E9518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year of merc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2592288" cy="432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5445224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XCCW Joined 1a" panose="03050602040000000000" pitchFamily="66" charset="0"/>
              </a:rPr>
              <a:t>Year of Mercy </a:t>
            </a:r>
          </a:p>
          <a:p>
            <a:pPr algn="ctr"/>
            <a:r>
              <a:rPr lang="en-GB" sz="2800" dirty="0" smtClean="0">
                <a:latin typeface="XCCW Joined 1a" panose="03050602040000000000" pitchFamily="66" charset="0"/>
              </a:rPr>
              <a:t>December 2015 to November 2016</a:t>
            </a:r>
            <a:endParaRPr lang="en-GB" sz="28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3900" y="486619"/>
            <a:ext cx="44305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7 Corporal Works </a:t>
            </a: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of Mercy</a:t>
            </a:r>
          </a:p>
          <a:p>
            <a:endParaRPr lang="en-GB" sz="2000" dirty="0" smtClean="0">
              <a:solidFill>
                <a:srgbClr val="FF0000"/>
              </a:solidFill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F</a:t>
            </a:r>
            <a:r>
              <a:rPr lang="en-GB" sz="2000" dirty="0" smtClean="0">
                <a:latin typeface="XCCW Joined 1a" panose="03050602040000000000" pitchFamily="66" charset="0"/>
              </a:rPr>
              <a:t>eed </a:t>
            </a:r>
            <a:r>
              <a:rPr lang="en-GB" sz="2000" dirty="0">
                <a:latin typeface="XCCW Joined 1a" panose="03050602040000000000" pitchFamily="66" charset="0"/>
              </a:rPr>
              <a:t>the hungry, </a:t>
            </a:r>
            <a:endParaRPr lang="en-GB" sz="2000" dirty="0" smtClean="0"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D</a:t>
            </a:r>
            <a:r>
              <a:rPr lang="en-GB" sz="2000" dirty="0" smtClean="0">
                <a:latin typeface="XCCW Joined 1a" panose="03050602040000000000" pitchFamily="66" charset="0"/>
              </a:rPr>
              <a:t>rink </a:t>
            </a:r>
            <a:r>
              <a:rPr lang="en-GB" sz="2000" dirty="0">
                <a:latin typeface="XCCW Joined 1a" panose="03050602040000000000" pitchFamily="66" charset="0"/>
              </a:rPr>
              <a:t>to the Thirsty, </a:t>
            </a:r>
            <a:endParaRPr lang="en-GB" sz="2000" dirty="0" smtClean="0"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G</a:t>
            </a:r>
            <a:r>
              <a:rPr lang="en-GB" sz="2000" dirty="0" smtClean="0">
                <a:latin typeface="XCCW Joined 1a" panose="03050602040000000000" pitchFamily="66" charset="0"/>
              </a:rPr>
              <a:t>ive </a:t>
            </a:r>
            <a:r>
              <a:rPr lang="en-GB" sz="2000" dirty="0">
                <a:latin typeface="XCCW Joined 1a" panose="03050602040000000000" pitchFamily="66" charset="0"/>
              </a:rPr>
              <a:t>clothes to those without, </a:t>
            </a:r>
            <a:endParaRPr lang="en-GB" sz="2000" dirty="0" smtClean="0"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F</a:t>
            </a:r>
            <a:r>
              <a:rPr lang="en-GB" sz="2000" dirty="0" smtClean="0">
                <a:latin typeface="XCCW Joined 1a" panose="03050602040000000000" pitchFamily="66" charset="0"/>
              </a:rPr>
              <a:t>ind </a:t>
            </a:r>
            <a:r>
              <a:rPr lang="en-GB" sz="2000" dirty="0">
                <a:latin typeface="XCCW Joined 1a" panose="03050602040000000000" pitchFamily="66" charset="0"/>
              </a:rPr>
              <a:t>homes for the homeless, </a:t>
            </a:r>
            <a:endParaRPr lang="en-GB" sz="2000" dirty="0" smtClean="0"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T</a:t>
            </a:r>
            <a:r>
              <a:rPr lang="en-GB" sz="2000" dirty="0" smtClean="0">
                <a:latin typeface="XCCW Joined 1a" panose="03050602040000000000" pitchFamily="66" charset="0"/>
              </a:rPr>
              <a:t>hink </a:t>
            </a:r>
            <a:r>
              <a:rPr lang="en-GB" sz="2000" dirty="0">
                <a:latin typeface="XCCW Joined 1a" panose="03050602040000000000" pitchFamily="66" charset="0"/>
              </a:rPr>
              <a:t>of those who are ill, </a:t>
            </a:r>
            <a:endParaRPr lang="en-GB" sz="2000" dirty="0" smtClean="0"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T</a:t>
            </a:r>
            <a:r>
              <a:rPr lang="en-GB" sz="2000" dirty="0" smtClean="0">
                <a:latin typeface="XCCW Joined 1a" panose="03050602040000000000" pitchFamily="66" charset="0"/>
              </a:rPr>
              <a:t>hink </a:t>
            </a:r>
            <a:r>
              <a:rPr lang="en-GB" sz="2000" dirty="0">
                <a:latin typeface="XCCW Joined 1a" panose="03050602040000000000" pitchFamily="66" charset="0"/>
              </a:rPr>
              <a:t>of those wrongfully imprisoned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R</a:t>
            </a:r>
            <a:r>
              <a:rPr lang="en-GB" sz="2000" dirty="0">
                <a:latin typeface="XCCW Joined 1a" panose="03050602040000000000" pitchFamily="66" charset="0"/>
              </a:rPr>
              <a:t>emember those who have died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uploads5.wikiart.org/images/david-teniers-the-younger/the-works-of-mer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404664"/>
            <a:ext cx="3425931" cy="243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5085184"/>
            <a:ext cx="82560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H</a:t>
            </a:r>
            <a:r>
              <a:rPr lang="en-GB" sz="2000" dirty="0" smtClean="0">
                <a:latin typeface="XCCW Joined 1a" panose="03050602040000000000" pitchFamily="66" charset="0"/>
              </a:rPr>
              <a:t>elp those who have done wrong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C</a:t>
            </a:r>
            <a:r>
              <a:rPr lang="en-GB" sz="2000" dirty="0" smtClean="0">
                <a:latin typeface="XCCW Joined 1a" panose="03050602040000000000" pitchFamily="66" charset="0"/>
              </a:rPr>
              <a:t>are for those who are unhappy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B</a:t>
            </a:r>
            <a:r>
              <a:rPr lang="en-GB" sz="2000" dirty="0" smtClean="0">
                <a:latin typeface="XCCW Joined 1a" panose="03050602040000000000" pitchFamily="66" charset="0"/>
              </a:rPr>
              <a:t>e forgiving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S</a:t>
            </a:r>
            <a:r>
              <a:rPr lang="en-GB" sz="2000" dirty="0" smtClean="0">
                <a:latin typeface="XCCW Joined 1a" panose="03050602040000000000" pitchFamily="66" charset="0"/>
              </a:rPr>
              <a:t>tart each day afresh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P</a:t>
            </a:r>
            <a:r>
              <a:rPr lang="en-GB" sz="2000" dirty="0" smtClean="0">
                <a:latin typeface="XCCW Joined 1a" panose="03050602040000000000" pitchFamily="66" charset="0"/>
              </a:rPr>
              <a:t>ray for the living and the dead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090376"/>
            <a:ext cx="4354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7 Spiritual Works </a:t>
            </a: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of </a:t>
            </a:r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Mercy</a:t>
            </a:r>
          </a:p>
          <a:p>
            <a:endParaRPr lang="en-GB" sz="2000" dirty="0">
              <a:latin typeface="XCCW Joined 1a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S</a:t>
            </a:r>
            <a:r>
              <a:rPr lang="en-GB" sz="2000" dirty="0" smtClean="0">
                <a:latin typeface="XCCW Joined 1a" panose="03050602040000000000" pitchFamily="66" charset="0"/>
              </a:rPr>
              <a:t>pread </a:t>
            </a:r>
            <a:r>
              <a:rPr lang="en-GB" sz="2000" dirty="0">
                <a:latin typeface="XCCW Joined 1a" panose="03050602040000000000" pitchFamily="66" charset="0"/>
              </a:rPr>
              <a:t>the </a:t>
            </a:r>
            <a:r>
              <a:rPr lang="en-GB" sz="2000" dirty="0" smtClean="0">
                <a:latin typeface="XCCW Joined 1a" panose="03050602040000000000" pitchFamily="66" charset="0"/>
              </a:rPr>
              <a:t>Good News </a:t>
            </a:r>
            <a:r>
              <a:rPr lang="en-GB" sz="2000" dirty="0">
                <a:latin typeface="XCCW Joined 1a" panose="03050602040000000000" pitchFamily="66" charset="0"/>
              </a:rPr>
              <a:t>of </a:t>
            </a:r>
            <a:r>
              <a:rPr lang="en-GB" sz="2000" dirty="0" smtClean="0">
                <a:latin typeface="XCCW Joined 1a" panose="03050602040000000000" pitchFamily="66" charset="0"/>
              </a:rPr>
              <a:t>God’s </a:t>
            </a:r>
            <a:r>
              <a:rPr lang="en-GB" sz="2000" dirty="0">
                <a:latin typeface="XCCW Joined 1a" panose="03050602040000000000" pitchFamily="66" charset="0"/>
              </a:rPr>
              <a:t>love</a:t>
            </a:r>
            <a:r>
              <a:rPr lang="en-GB" sz="2000" dirty="0" smtClean="0">
                <a:latin typeface="XCCW Joined 1a" panose="03050602040000000000" pitchFamily="66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S</a:t>
            </a:r>
            <a:r>
              <a:rPr lang="en-GB" sz="2000" dirty="0" smtClean="0">
                <a:latin typeface="XCCW Joined 1a" panose="03050602040000000000" pitchFamily="66" charset="0"/>
              </a:rPr>
              <a:t>how </a:t>
            </a:r>
            <a:r>
              <a:rPr lang="en-GB" sz="2000" dirty="0">
                <a:latin typeface="XCCW Joined 1a" panose="03050602040000000000" pitchFamily="66" charset="0"/>
              </a:rPr>
              <a:t>others how to behave </a:t>
            </a:r>
            <a:r>
              <a:rPr lang="en-GB" sz="2000" dirty="0" smtClean="0">
                <a:latin typeface="XCCW Joined 1a" panose="03050602040000000000" pitchFamily="66" charset="0"/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173503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20688"/>
            <a:ext cx="79208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XCCW Joined 1a" panose="03050602040000000000" pitchFamily="66" charset="0"/>
              </a:rPr>
              <a:t>A little bit of mercy makes the world less cold and more just.</a:t>
            </a:r>
          </a:p>
          <a:p>
            <a:pPr algn="r"/>
            <a:endParaRPr lang="en-GB" sz="3600" dirty="0" smtClean="0">
              <a:latin typeface="XCCW Joined 1a" panose="03050602040000000000" pitchFamily="66" charset="0"/>
            </a:endParaRPr>
          </a:p>
          <a:p>
            <a:pPr algn="r"/>
            <a:r>
              <a:rPr lang="en-GB" sz="3600" dirty="0" smtClean="0">
                <a:latin typeface="XCCW Joined 1a" panose="03050602040000000000" pitchFamily="66" charset="0"/>
              </a:rPr>
              <a:t>Pope Francis</a:t>
            </a:r>
            <a:endParaRPr lang="en-GB" sz="36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4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XCCW Joined 1a" panose="03050602040000000000" pitchFamily="66" charset="0"/>
              </a:rPr>
              <a:t>Lord Jesus, you are loving and your mercy endures forever.</a:t>
            </a:r>
          </a:p>
          <a:p>
            <a:r>
              <a:rPr lang="en-GB" sz="2800" dirty="0" smtClean="0">
                <a:latin typeface="XCCW Joined 1a" panose="03050602040000000000" pitchFamily="66" charset="0"/>
              </a:rPr>
              <a:t>You are compassionate and gracious, slow to anger, overflowing with love and faithfulness.</a:t>
            </a:r>
          </a:p>
          <a:p>
            <a:r>
              <a:rPr lang="en-GB" sz="2800" dirty="0" smtClean="0">
                <a:latin typeface="XCCW Joined 1a" panose="03050602040000000000" pitchFamily="66" charset="0"/>
              </a:rPr>
              <a:t>Turn to me and have mercy on me, forgive my sins and grant me the grace to live the life worthy of your praise.</a:t>
            </a:r>
          </a:p>
          <a:p>
            <a:r>
              <a:rPr lang="en-GB" sz="2800" dirty="0" smtClean="0">
                <a:latin typeface="XCCW Joined 1a" panose="03050602040000000000" pitchFamily="66" charset="0"/>
              </a:rPr>
              <a:t>We ask this in the name of Jesus Christ our Lord, Amen.</a:t>
            </a:r>
            <a:endParaRPr lang="en-GB" sz="28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179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Admin1</cp:lastModifiedBy>
  <cp:revision>36</cp:revision>
  <cp:lastPrinted>2016-01-20T09:40:11Z</cp:lastPrinted>
  <dcterms:created xsi:type="dcterms:W3CDTF">2014-11-12T09:36:38Z</dcterms:created>
  <dcterms:modified xsi:type="dcterms:W3CDTF">2016-01-21T08:11:42Z</dcterms:modified>
</cp:coreProperties>
</file>